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25"/>
  </p:notesMasterIdLst>
  <p:handoutMasterIdLst>
    <p:handoutMasterId r:id="rId26"/>
  </p:handoutMasterIdLst>
  <p:sldIdLst>
    <p:sldId id="313" r:id="rId2"/>
    <p:sldId id="335" r:id="rId3"/>
    <p:sldId id="330" r:id="rId4"/>
    <p:sldId id="315" r:id="rId5"/>
    <p:sldId id="322" r:id="rId6"/>
    <p:sldId id="340" r:id="rId7"/>
    <p:sldId id="309" r:id="rId8"/>
    <p:sldId id="308" r:id="rId9"/>
    <p:sldId id="331" r:id="rId10"/>
    <p:sldId id="324" r:id="rId11"/>
    <p:sldId id="341" r:id="rId12"/>
    <p:sldId id="323" r:id="rId13"/>
    <p:sldId id="325" r:id="rId14"/>
    <p:sldId id="332" r:id="rId15"/>
    <p:sldId id="336" r:id="rId16"/>
    <p:sldId id="337" r:id="rId17"/>
    <p:sldId id="327" r:id="rId18"/>
    <p:sldId id="333" r:id="rId19"/>
    <p:sldId id="338" r:id="rId20"/>
    <p:sldId id="305" r:id="rId21"/>
    <p:sldId id="334" r:id="rId22"/>
    <p:sldId id="302" r:id="rId23"/>
    <p:sldId id="339" r:id="rId24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3D5"/>
    <a:srgbClr val="6D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51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58" tIns="0" rIns="19158" bIns="0" numCol="1" anchor="t" anchorCtr="0" compatLnSpc="1">
            <a:prstTxWarp prst="textNoShape">
              <a:avLst/>
            </a:prstTxWarp>
          </a:bodyPr>
          <a:lstStyle>
            <a:lvl1pPr defTabSz="919656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58" tIns="0" rIns="19158" bIns="0" numCol="1" anchor="t" anchorCtr="0" compatLnSpc="1">
            <a:prstTxWarp prst="textNoShape">
              <a:avLst/>
            </a:prstTxWarp>
          </a:bodyPr>
          <a:lstStyle>
            <a:lvl1pPr algn="r" defTabSz="919656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8500"/>
            <a:ext cx="4598988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387767"/>
            <a:ext cx="5028579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5" tIns="46297" rIns="92595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957"/>
            <a:ext cx="2972421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58" tIns="0" rIns="19158" bIns="0" numCol="1" anchor="b" anchorCtr="0" compatLnSpc="1">
            <a:prstTxWarp prst="textNoShape">
              <a:avLst/>
            </a:prstTxWarp>
          </a:bodyPr>
          <a:lstStyle>
            <a:lvl1pPr defTabSz="919656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773957"/>
            <a:ext cx="2972421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58" tIns="0" rIns="19158" bIns="0" numCol="1" anchor="b" anchorCtr="0" compatLnSpc="1">
            <a:prstTxWarp prst="textNoShape">
              <a:avLst/>
            </a:prstTxWarp>
          </a:bodyPr>
          <a:lstStyle>
            <a:lvl1pPr algn="r" defTabSz="919656">
              <a:defRPr sz="1000" i="1">
                <a:latin typeface="Times New Roman" pitchFamily="18" charset="0"/>
              </a:defRPr>
            </a:lvl1pPr>
          </a:lstStyle>
          <a:p>
            <a:fld id="{926575EE-3D15-40ED-9DE2-870E87E8B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4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52F31-645C-4BD8-A1C3-F2B9475788DC}" type="slidenum">
              <a:rPr lang="en-US"/>
              <a:pPr/>
              <a:t>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358E5-49F1-4E9A-BEE1-CE7F902454EF}" type="slidenum">
              <a:rPr lang="en-US"/>
              <a:pPr/>
              <a:t>2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3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A2B27-3B15-4731-AE5A-E07AA71A360D}" type="slidenum">
              <a:rPr lang="en-US"/>
              <a:pPr/>
              <a:t>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1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B7686-704C-4768-8C70-FB4BD281A55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6233-A34B-49B2-A640-054A1F29B601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29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3F981-CA0A-48D2-86AC-94B867D17448}" type="slidenum">
              <a:rPr lang="en-US"/>
              <a:pPr/>
              <a:t>10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8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BECB4-914C-4763-8834-A6AD281B0E87}" type="slidenum">
              <a:rPr lang="en-US"/>
              <a:pPr/>
              <a:t>17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E19-1ED3-4762-A1EC-368EFB7C5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AC-AC7A-45E8-A611-DC9D6E07F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85F2-3064-47F0-9BFD-48E391D3C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456F-58BA-4387-8CD8-0E8F00F42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3117-8D9C-403D-9CCB-EA8F57664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C79B-66F0-4F17-A1EA-5979DE0C0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F0A0-6733-4704-96E2-479FFCE3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F1A4-8B59-4AB4-918C-8FA2F0F8B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7DB1-BA6C-4D1A-A11F-FB9D1FE3F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C180-00BD-4AE2-B8E4-9318DCE45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DD916CD-6132-4A3D-AD0A-2CFE938BE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86F6D1-C0FD-4332-A053-F0F2BBB0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458200" cy="2895600"/>
          </a:xfrm>
          <a:noFill/>
          <a:ln/>
        </p:spPr>
        <p:txBody>
          <a:bodyPr lIns="92075" tIns="46037" rIns="92075" bIns="46037" anchor="b">
            <a:noAutofit/>
          </a:bodyPr>
          <a:lstStyle/>
          <a:p>
            <a:pPr algn="ctr"/>
            <a:r>
              <a:rPr lang="en-US" sz="4000" dirty="0"/>
              <a:t>Scheduling and Registration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2015-2016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Parent Information Evening </a:t>
            </a:r>
            <a:br>
              <a:rPr lang="en-US" sz="4000" dirty="0"/>
            </a:br>
            <a:r>
              <a:rPr lang="en-US" sz="4000" dirty="0"/>
              <a:t>Grade 5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7467600" cy="1676400"/>
          </a:xfrm>
          <a:noFill/>
          <a:ln/>
        </p:spPr>
        <p:txBody>
          <a:bodyPr lIns="92075" tIns="46037" rIns="92075" bIns="46037" anchor="t">
            <a:normAutofit/>
          </a:bodyPr>
          <a:lstStyle/>
          <a:p>
            <a:r>
              <a:rPr lang="en-US" sz="2800" dirty="0"/>
              <a:t>The journey in between what you once were and who you are now becoming is where the dance of life really takes place… Barbara  </a:t>
            </a:r>
            <a:r>
              <a:rPr lang="en-US" sz="2800" dirty="0" err="1"/>
              <a:t>DeAngelis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/>
          <a:lstStyle/>
          <a:p>
            <a:r>
              <a:rPr lang="en-US"/>
              <a:t>Every Child is Supported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458200" cy="4953000"/>
          </a:xfrm>
          <a:noFill/>
          <a:ln/>
        </p:spPr>
        <p:txBody>
          <a:bodyPr lIns="92075" tIns="46037" rIns="92075" bIns="46037"/>
          <a:lstStyle/>
          <a:p>
            <a:pPr>
              <a:lnSpc>
                <a:spcPct val="150000"/>
              </a:lnSpc>
            </a:pPr>
            <a:r>
              <a:rPr lang="en-US" sz="2400" dirty="0"/>
              <a:t>Role of School </a:t>
            </a:r>
            <a:r>
              <a:rPr lang="en-US" sz="2400" dirty="0" smtClean="0"/>
              <a:t>Counselor (Rebecca </a:t>
            </a:r>
            <a:r>
              <a:rPr lang="en-US" sz="2400" dirty="0" err="1" smtClean="0"/>
              <a:t>Degnan</a:t>
            </a:r>
            <a:r>
              <a:rPr lang="en-US" sz="2400" dirty="0" smtClean="0"/>
              <a:t> and Alan Fortin)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Case review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every two weeks at team meeting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attended by school counselor, school social worker, school psychologist, school nurse, principal </a:t>
            </a:r>
            <a:r>
              <a:rPr lang="en-US" sz="2400" dirty="0" smtClean="0"/>
              <a:t>or </a:t>
            </a:r>
            <a:r>
              <a:rPr lang="en-US" sz="2400" dirty="0"/>
              <a:t>assistant principal as well as team of teachers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SRBI (Scientific Research Based Intervention)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Math and reading support provided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Gifted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 is a class in the Wheel (students must drop a special)</a:t>
            </a:r>
          </a:p>
          <a:p>
            <a:endParaRPr lang="en-US" dirty="0" smtClean="0"/>
          </a:p>
          <a:p>
            <a:r>
              <a:rPr lang="en-US" dirty="0" smtClean="0"/>
              <a:t>Math 6</a:t>
            </a:r>
          </a:p>
          <a:p>
            <a:endParaRPr lang="en-US" dirty="0" smtClean="0"/>
          </a:p>
          <a:p>
            <a:r>
              <a:rPr lang="en-US" dirty="0" smtClean="0"/>
              <a:t>Academic based Clubs</a:t>
            </a:r>
          </a:p>
          <a:p>
            <a:pPr lvl="1"/>
            <a:r>
              <a:rPr lang="en-US" dirty="0" smtClean="0"/>
              <a:t>First Lego</a:t>
            </a:r>
          </a:p>
          <a:p>
            <a:pPr lvl="1"/>
            <a:r>
              <a:rPr lang="en-US" dirty="0" smtClean="0"/>
              <a:t>Math Counts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Education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Two Special </a:t>
            </a:r>
            <a:r>
              <a:rPr lang="en-US" sz="2400" dirty="0"/>
              <a:t>Education teachers 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Two teams are supported for SPED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Collaborative model for in-class support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dirty="0"/>
              <a:t>Resource support during academic support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Specialized Programming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 Learning Center (Significantly Disabled Students)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dirty="0"/>
              <a:t>Full time School </a:t>
            </a:r>
            <a:r>
              <a:rPr lang="en-US" sz="2400" dirty="0" smtClean="0"/>
              <a:t>Psychologist and Social Worker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Speech </a:t>
            </a:r>
            <a:r>
              <a:rPr lang="en-US" sz="2400" dirty="0"/>
              <a:t>and Language </a:t>
            </a:r>
            <a:r>
              <a:rPr lang="en-US" sz="2400" dirty="0" smtClean="0"/>
              <a:t>Specialist (Part time)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Technology Program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7630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2 Computer Labs</a:t>
            </a:r>
          </a:p>
          <a:p>
            <a:pPr lvl="1"/>
            <a:r>
              <a:rPr lang="en-US" dirty="0"/>
              <a:t>Music</a:t>
            </a:r>
          </a:p>
          <a:p>
            <a:pPr lvl="1"/>
            <a:r>
              <a:rPr lang="en-US" dirty="0"/>
              <a:t>Library Media</a:t>
            </a:r>
          </a:p>
          <a:p>
            <a:pPr>
              <a:lnSpc>
                <a:spcPct val="150000"/>
              </a:lnSpc>
            </a:pPr>
            <a:r>
              <a:rPr lang="en-US" dirty="0"/>
              <a:t>TV Studio for student morning news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 and Teacher Access</a:t>
            </a:r>
          </a:p>
          <a:p>
            <a:pPr lvl="1"/>
            <a:r>
              <a:rPr lang="en-US" dirty="0"/>
              <a:t>Wireless technology</a:t>
            </a:r>
          </a:p>
          <a:p>
            <a:pPr lvl="1"/>
            <a:r>
              <a:rPr lang="en-US" dirty="0"/>
              <a:t>LCD </a:t>
            </a:r>
            <a:r>
              <a:rPr lang="en-US" dirty="0" smtClean="0"/>
              <a:t>projectors/Interactive White Boards</a:t>
            </a:r>
            <a:endParaRPr lang="en-US" dirty="0"/>
          </a:p>
          <a:p>
            <a:pPr lvl="1"/>
            <a:r>
              <a:rPr lang="en-US" dirty="0"/>
              <a:t>Wireless student laptops – 60 per grade level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Conferences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Parent conferences are scheduled by grade 5 teachers and </a:t>
            </a:r>
            <a:r>
              <a:rPr lang="en-US" dirty="0" smtClean="0"/>
              <a:t>counselor for </a:t>
            </a:r>
            <a:r>
              <a:rPr lang="en-US" dirty="0"/>
              <a:t>October</a:t>
            </a:r>
          </a:p>
          <a:p>
            <a:pPr>
              <a:lnSpc>
                <a:spcPct val="150000"/>
              </a:lnSpc>
            </a:pPr>
            <a:r>
              <a:rPr lang="en-US" dirty="0"/>
              <a:t>Team meetings can be scheduled throughout the year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April </a:t>
            </a:r>
            <a:r>
              <a:rPr lang="en-US" dirty="0"/>
              <a:t>conferences are only scheduled by </a:t>
            </a:r>
            <a:r>
              <a:rPr lang="en-US" dirty="0" smtClean="0"/>
              <a:t>team leader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Office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in grade 5 may carry their inhaler and/ or </a:t>
            </a:r>
            <a:r>
              <a:rPr lang="en-US" dirty="0" err="1" smtClean="0"/>
              <a:t>epi</a:t>
            </a:r>
            <a:r>
              <a:rPr lang="en-US" dirty="0" smtClean="0"/>
              <a:t>-pen with a doctor’s order</a:t>
            </a:r>
          </a:p>
          <a:p>
            <a:endParaRPr lang="en-US" dirty="0" smtClean="0"/>
          </a:p>
          <a:p>
            <a:r>
              <a:rPr lang="en-US" dirty="0" smtClean="0"/>
              <a:t>Medication should be delivered by parent to school nurse </a:t>
            </a:r>
            <a:r>
              <a:rPr lang="en-US" dirty="0" smtClean="0">
                <a:solidFill>
                  <a:srgbClr val="FF0000"/>
                </a:solidFill>
              </a:rPr>
              <a:t>NOT by student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Please contact the nurse if you have medical concerns about your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105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We do not rotate classes.  If your child is tardy to school, they will always miss the same class.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10 Day rule from State of CT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Call, FAX or email your attendance to the main office whenever your child is absent.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/>
          <a:lstStyle/>
          <a:p>
            <a:r>
              <a:rPr lang="en-US" dirty="0"/>
              <a:t>After-School Activities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5181600"/>
          </a:xfrm>
          <a:noFill/>
          <a:ln/>
        </p:spPr>
        <p:txBody>
          <a:bodyPr lIns="92075" tIns="46037" rIns="92075" bIns="46037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Inter-Scholastic </a:t>
            </a:r>
            <a:r>
              <a:rPr lang="en-US" sz="2800" dirty="0"/>
              <a:t>Sports is a selective, competitive </a:t>
            </a:r>
            <a:r>
              <a:rPr lang="en-US" sz="2800" dirty="0" smtClean="0"/>
              <a:t>program</a:t>
            </a:r>
            <a:r>
              <a:rPr lang="en-US" sz="2800" dirty="0"/>
              <a:t> </a:t>
            </a:r>
            <a:r>
              <a:rPr lang="en-US" sz="2800" dirty="0" smtClean="0"/>
              <a:t>(for grade 5: swimming, x country, wrestling)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Clubs have three sessions (Fall, Winter, Spring)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Permission slip required to stay after </a:t>
            </a:r>
            <a:r>
              <a:rPr lang="en-US" sz="2800" dirty="0" smtClean="0"/>
              <a:t>school.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All students who stay after must be in a </a:t>
            </a:r>
            <a:r>
              <a:rPr lang="en-US" sz="2800" u="sng" dirty="0"/>
              <a:t>supervised</a:t>
            </a:r>
            <a:r>
              <a:rPr lang="en-US" sz="2800" dirty="0"/>
              <a:t> </a:t>
            </a:r>
            <a:r>
              <a:rPr lang="en-US" sz="2800" dirty="0" smtClean="0"/>
              <a:t>program.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PM room  is staffed </a:t>
            </a:r>
            <a:r>
              <a:rPr lang="en-US" sz="2800" dirty="0" smtClean="0"/>
              <a:t>Monday through Friday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Planning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/>
              <a:t>Staff  </a:t>
            </a:r>
            <a:r>
              <a:rPr lang="en-US" sz="2400" dirty="0"/>
              <a:t>from </a:t>
            </a:r>
            <a:r>
              <a:rPr lang="en-US" sz="2400" dirty="0" smtClean="0"/>
              <a:t>all </a:t>
            </a:r>
            <a:r>
              <a:rPr lang="en-US" sz="2400" dirty="0"/>
              <a:t>schools </a:t>
            </a:r>
            <a:r>
              <a:rPr lang="en-US" sz="2400" dirty="0" smtClean="0"/>
              <a:t>meet </a:t>
            </a:r>
            <a:r>
              <a:rPr lang="en-US" sz="2400" dirty="0"/>
              <a:t>to discuss students with transition issues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Transition </a:t>
            </a:r>
            <a:r>
              <a:rPr lang="en-US" sz="2400" dirty="0" smtClean="0"/>
              <a:t> PPT’s </a:t>
            </a:r>
            <a:r>
              <a:rPr lang="en-US" sz="2400" dirty="0"/>
              <a:t>scheduled for special education </a:t>
            </a:r>
            <a:r>
              <a:rPr lang="en-US" sz="2400" dirty="0" smtClean="0"/>
              <a:t>students</a:t>
            </a:r>
            <a:endParaRPr lang="en-US" sz="2400" dirty="0"/>
          </a:p>
          <a:p>
            <a:pPr>
              <a:lnSpc>
                <a:spcPct val="170000"/>
              </a:lnSpc>
            </a:pPr>
            <a:r>
              <a:rPr lang="en-US" sz="2400" dirty="0" smtClean="0"/>
              <a:t>Visit HKMS during the school day, Wednesday, May 6 from </a:t>
            </a:r>
          </a:p>
          <a:p>
            <a:pPr marL="118872" indent="0">
              <a:lnSpc>
                <a:spcPct val="17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10:00 to 11:30 a.m.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2400" dirty="0" smtClean="0"/>
              <a:t>Assistant Principal </a:t>
            </a:r>
            <a:r>
              <a:rPr lang="en-US" sz="2400" dirty="0"/>
              <a:t>and counselor visits </a:t>
            </a:r>
            <a:r>
              <a:rPr lang="en-US" sz="2400" dirty="0" smtClean="0"/>
              <a:t>with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students</a:t>
            </a:r>
            <a:endParaRPr lang="en-US" sz="2400" dirty="0"/>
          </a:p>
          <a:p>
            <a:pPr>
              <a:lnSpc>
                <a:spcPct val="170000"/>
              </a:lnSpc>
            </a:pPr>
            <a:r>
              <a:rPr lang="en-US" sz="2400" dirty="0" smtClean="0"/>
              <a:t>Grade4 visits the MS for an orientation in </a:t>
            </a:r>
            <a:r>
              <a:rPr lang="en-US" sz="2400" dirty="0"/>
              <a:t>early </a:t>
            </a:r>
            <a:r>
              <a:rPr lang="en-US" sz="2400" dirty="0" smtClean="0"/>
              <a:t>June</a:t>
            </a:r>
          </a:p>
          <a:p>
            <a:pPr>
              <a:lnSpc>
                <a:spcPct val="170000"/>
              </a:lnSpc>
            </a:pPr>
            <a:r>
              <a:rPr lang="en-US" sz="2400" b="1" dirty="0" smtClean="0"/>
              <a:t>Step </a:t>
            </a:r>
            <a:r>
              <a:rPr lang="en-US" sz="2400" b="1" dirty="0"/>
              <a:t>Up Camp Experience</a:t>
            </a:r>
            <a:r>
              <a:rPr lang="en-US" sz="2400" dirty="0"/>
              <a:t>: </a:t>
            </a:r>
            <a:r>
              <a:rPr lang="en-US" sz="2400" dirty="0" smtClean="0"/>
              <a:t>2 hour sessions week before school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Students Placed on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teachers complete intake form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Team leaders and counselor balance for gender, sending school, ability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000" b="1" dirty="0" smtClean="0"/>
              <a:t>Parents may request teacher in writing  by May 11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(Please do not send in a roster of children to group with and not with)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/>
          <a:lstStyle/>
          <a:p>
            <a:r>
              <a:rPr lang="en-US" sz="3200"/>
              <a:t>What makes a school a  middle school?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7" rIns="92075" bIns="46037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Awareness of this pre-adolescent development phase of our children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Team structure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Integrated/interdisciplinary curricula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Education of the “Whole Child”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Meaningful relationships with adults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Opportunities for learning outside of the classroom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Process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150225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Registration: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Forms must be completed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Return to HR teacher by </a:t>
            </a:r>
            <a:r>
              <a:rPr lang="en-US" dirty="0" smtClean="0"/>
              <a:t>May 11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Please give us accurate contact </a:t>
            </a:r>
            <a:r>
              <a:rPr lang="en-US" dirty="0" smtClean="0"/>
              <a:t>information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Student selections are input to computer </a:t>
            </a:r>
            <a:r>
              <a:rPr lang="en-US" dirty="0" smtClean="0"/>
              <a:t>in May and June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difficult for 5</a:t>
            </a:r>
            <a:r>
              <a:rPr lang="en-US" baseline="30000" dirty="0" smtClean="0"/>
              <a:t>th</a:t>
            </a:r>
            <a:r>
              <a:rPr lang="en-US" dirty="0" smtClean="0"/>
              <a:t> graders the first week of school?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Lockers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Getting to class on time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Finding the right bus at the end of the day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Finding the way around the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Stay Connected!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/>
              <a:t>Join the PTO</a:t>
            </a:r>
            <a:endParaRPr lang="en-US" sz="2400" dirty="0"/>
          </a:p>
          <a:p>
            <a:pPr>
              <a:lnSpc>
                <a:spcPct val="170000"/>
              </a:lnSpc>
            </a:pPr>
            <a:r>
              <a:rPr lang="en-US" sz="2400" dirty="0" smtClean="0"/>
              <a:t>Frequent </a:t>
            </a:r>
            <a:r>
              <a:rPr lang="en-US" sz="2400" dirty="0"/>
              <a:t>parent bulletins emailed out by principal </a:t>
            </a:r>
            <a:r>
              <a:rPr lang="en-US" sz="2400" dirty="0" smtClean="0"/>
              <a:t>and assistant principal via </a:t>
            </a:r>
            <a:r>
              <a:rPr lang="en-US" sz="2400" b="1" dirty="0" smtClean="0"/>
              <a:t>Constant Contact</a:t>
            </a:r>
            <a:endParaRPr lang="en-US" sz="2400" b="1" dirty="0"/>
          </a:p>
          <a:p>
            <a:pPr>
              <a:lnSpc>
                <a:spcPct val="170000"/>
              </a:lnSpc>
            </a:pPr>
            <a:r>
              <a:rPr lang="en-US" sz="2400" dirty="0"/>
              <a:t>Teacher assignment pages linked from the MS </a:t>
            </a:r>
            <a:r>
              <a:rPr lang="en-US" sz="2400" dirty="0" smtClean="0"/>
              <a:t>website</a:t>
            </a:r>
            <a:endParaRPr lang="en-US" sz="2400" dirty="0"/>
          </a:p>
          <a:p>
            <a:pPr>
              <a:lnSpc>
                <a:spcPct val="170000"/>
              </a:lnSpc>
            </a:pPr>
            <a:r>
              <a:rPr lang="en-US" sz="2400" dirty="0"/>
              <a:t>Parents will have on line access to </a:t>
            </a:r>
            <a:r>
              <a:rPr lang="en-US" sz="2400" dirty="0" smtClean="0"/>
              <a:t>grades via </a:t>
            </a:r>
            <a:r>
              <a:rPr lang="en-US" sz="2400" b="1" dirty="0" smtClean="0"/>
              <a:t>POWERSCHOOL</a:t>
            </a:r>
            <a:endParaRPr lang="en-US" sz="2400" b="1" dirty="0"/>
          </a:p>
          <a:p>
            <a:pPr>
              <a:lnSpc>
                <a:spcPct val="170000"/>
              </a:lnSpc>
            </a:pPr>
            <a:r>
              <a:rPr lang="en-US" sz="2400" dirty="0"/>
              <a:t>Check agenda </a:t>
            </a:r>
            <a:r>
              <a:rPr lang="en-US" sz="2400" dirty="0" smtClean="0"/>
              <a:t>book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Parent-Teacher Advisory Council</a:t>
            </a:r>
          </a:p>
          <a:p>
            <a:pPr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How is the Middle School day structured?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 start with HR at </a:t>
            </a:r>
            <a:r>
              <a:rPr lang="en-US" dirty="0" smtClean="0"/>
              <a:t>8:05 </a:t>
            </a:r>
            <a:r>
              <a:rPr lang="en-US" dirty="0"/>
              <a:t>AM</a:t>
            </a:r>
          </a:p>
          <a:p>
            <a:pPr>
              <a:lnSpc>
                <a:spcPct val="150000"/>
              </a:lnSpc>
            </a:pPr>
            <a:r>
              <a:rPr lang="en-US" dirty="0"/>
              <a:t>Dismissal is at </a:t>
            </a:r>
            <a:r>
              <a:rPr lang="en-US" dirty="0" smtClean="0"/>
              <a:t>2:50 </a:t>
            </a:r>
            <a:r>
              <a:rPr lang="en-US" dirty="0"/>
              <a:t>PM</a:t>
            </a:r>
          </a:p>
          <a:p>
            <a:pPr>
              <a:lnSpc>
                <a:spcPct val="150000"/>
              </a:lnSpc>
            </a:pPr>
            <a:r>
              <a:rPr lang="en-US" dirty="0"/>
              <a:t>We have an 8 period day</a:t>
            </a:r>
          </a:p>
          <a:p>
            <a:pPr>
              <a:lnSpc>
                <a:spcPct val="150000"/>
              </a:lnSpc>
            </a:pPr>
            <a:r>
              <a:rPr lang="en-US" dirty="0"/>
              <a:t>Two periods a day are in “specials”</a:t>
            </a:r>
          </a:p>
          <a:p>
            <a:pPr>
              <a:lnSpc>
                <a:spcPct val="150000"/>
              </a:lnSpc>
            </a:pPr>
            <a:r>
              <a:rPr lang="en-US" dirty="0"/>
              <a:t>Specials rotate every other day (day </a:t>
            </a:r>
            <a:r>
              <a:rPr lang="en-US" dirty="0" smtClean="0"/>
              <a:t>A: </a:t>
            </a:r>
            <a:r>
              <a:rPr lang="en-US" dirty="0"/>
              <a:t>day </a:t>
            </a:r>
            <a:r>
              <a:rPr lang="en-US" dirty="0" smtClean="0"/>
              <a:t>B)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One period per day is flex or recess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Grade </a:t>
            </a:r>
            <a:r>
              <a:rPr lang="en-US" dirty="0"/>
              <a:t>5 level lunch wave (25 minutes)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/>
          <a:lstStyle/>
          <a:p>
            <a:r>
              <a:rPr lang="en-US"/>
              <a:t>Academic Program - Grade 5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029200"/>
          </a:xfrm>
          <a:noFill/>
          <a:ln/>
        </p:spPr>
        <p:txBody>
          <a:bodyPr lIns="92075" tIns="46037" rIns="92075" bIns="46037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Students </a:t>
            </a:r>
            <a:r>
              <a:rPr lang="en-US" sz="3300" dirty="0"/>
              <a:t>are </a:t>
            </a:r>
            <a:r>
              <a:rPr lang="en-US" sz="3300" dirty="0" smtClean="0"/>
              <a:t>teamed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Currently we have 2 teams and each team has four teachers. 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All teachers teach history and then specialize in Language Arts, Math, and Science. </a:t>
            </a:r>
            <a:endParaRPr lang="en-US" sz="3300" dirty="0"/>
          </a:p>
          <a:p>
            <a:pPr>
              <a:lnSpc>
                <a:spcPct val="150000"/>
              </a:lnSpc>
            </a:pPr>
            <a:r>
              <a:rPr lang="en-US" sz="3300" dirty="0"/>
              <a:t>Class Size is approximately </a:t>
            </a:r>
            <a:r>
              <a:rPr lang="en-US" sz="3300" dirty="0" smtClean="0"/>
              <a:t>22-24 students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Grp="1" noChangeArrowheads="1"/>
          </p:cNvSpPr>
          <p:nvPr>
            <p:ph type="title"/>
          </p:nvPr>
        </p:nvSpPr>
        <p:spPr>
          <a:xfrm>
            <a:off x="1190625" y="381000"/>
            <a:ext cx="7378700" cy="1235075"/>
          </a:xfrm>
          <a:noFill/>
          <a:ln/>
        </p:spPr>
        <p:txBody>
          <a:bodyPr lIns="92075" tIns="46037" rIns="92075" bIns="46037">
            <a:normAutofit fontScale="90000"/>
          </a:bodyPr>
          <a:lstStyle/>
          <a:p>
            <a:r>
              <a:rPr lang="en-US" dirty="0"/>
              <a:t>Unified Arts Program - Grade 5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077200" cy="5105400"/>
          </a:xfrm>
          <a:noFill/>
          <a:ln/>
        </p:spPr>
        <p:txBody>
          <a:bodyPr lIns="92075" tIns="46037" rIns="92075" bIns="46037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b="1" dirty="0"/>
              <a:t>Exploratory Wheel</a:t>
            </a:r>
            <a:r>
              <a:rPr lang="en-US" sz="3000" dirty="0"/>
              <a:t>:</a:t>
            </a:r>
            <a:r>
              <a:rPr lang="en-US" sz="2400" dirty="0"/>
              <a:t> Each course = one term or 30 classes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Art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Library Media</a:t>
            </a:r>
            <a:endParaRPr lang="en-US" sz="2600" dirty="0"/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Developmental Guidance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3000" b="1" dirty="0"/>
              <a:t>Physical Education</a:t>
            </a:r>
            <a:r>
              <a:rPr lang="en-US" sz="3000" dirty="0"/>
              <a:t>: </a:t>
            </a:r>
            <a:r>
              <a:rPr lang="en-US" sz="2400" dirty="0"/>
              <a:t>Every other day all year</a:t>
            </a:r>
          </a:p>
          <a:p>
            <a:pPr>
              <a:lnSpc>
                <a:spcPct val="150000"/>
              </a:lnSpc>
            </a:pPr>
            <a:r>
              <a:rPr lang="en-US" sz="3000" b="1" dirty="0"/>
              <a:t>Music</a:t>
            </a:r>
            <a:r>
              <a:rPr lang="en-US" sz="3000" dirty="0"/>
              <a:t>: </a:t>
            </a:r>
            <a:r>
              <a:rPr lang="en-US" sz="2400" dirty="0"/>
              <a:t>Every other day all year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Band or Chorus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Spanish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Intervention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Support and Reading Support</a:t>
            </a:r>
          </a:p>
          <a:p>
            <a:pPr lvl="1"/>
            <a:r>
              <a:rPr lang="en-US" dirty="0" smtClean="0"/>
              <a:t>Mostly Regular Education (and some Special Ed)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Academic Support </a:t>
            </a:r>
          </a:p>
          <a:p>
            <a:pPr lvl="1"/>
            <a:r>
              <a:rPr lang="en-US" dirty="0" smtClean="0"/>
              <a:t>Mostly Special Education (and 504)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Every Other Day = Drop one Special</a:t>
            </a:r>
          </a:p>
          <a:p>
            <a:endParaRPr lang="en-US" dirty="0" smtClean="0"/>
          </a:p>
          <a:p>
            <a:r>
              <a:rPr lang="en-US" dirty="0" smtClean="0"/>
              <a:t>Every Day = Drop two Specials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on our Music Program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916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All students  take band </a:t>
            </a:r>
            <a:r>
              <a:rPr lang="en-US" u="sng" dirty="0" smtClean="0"/>
              <a:t>or</a:t>
            </a:r>
            <a:r>
              <a:rPr lang="en-US" dirty="0" smtClean="0"/>
              <a:t> chorus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take both= drop one special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Band </a:t>
            </a:r>
            <a:r>
              <a:rPr lang="en-US" dirty="0"/>
              <a:t>and chorus </a:t>
            </a:r>
            <a:r>
              <a:rPr lang="en-US" dirty="0" smtClean="0"/>
              <a:t>have two concerts (</a:t>
            </a:r>
            <a:r>
              <a:rPr lang="en-US" sz="2800" dirty="0" smtClean="0"/>
              <a:t>winter / spring)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dirty="0" smtClean="0"/>
              <a:t>Band Info: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</a:t>
            </a:r>
            <a:r>
              <a:rPr lang="en-US" dirty="0"/>
              <a:t>lesson pull </a:t>
            </a:r>
            <a:r>
              <a:rPr lang="en-US" dirty="0" smtClean="0"/>
              <a:t>outs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Band instruments can be </a:t>
            </a:r>
            <a:r>
              <a:rPr lang="en-US" dirty="0" smtClean="0"/>
              <a:t>borrowed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Indicate instrument your child plays on the registration form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sz="3600" dirty="0"/>
              <a:t>Details on the World Language Program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FLES – Grades 5 and 6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Spanish Only</a:t>
            </a:r>
          </a:p>
          <a:p>
            <a:pPr>
              <a:lnSpc>
                <a:spcPct val="150000"/>
              </a:lnSpc>
            </a:pPr>
            <a:r>
              <a:rPr lang="en-US" dirty="0"/>
              <a:t>Grade 7 and 8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Every other day in 7</a:t>
            </a:r>
            <a:r>
              <a:rPr lang="en-US" baseline="30000" dirty="0"/>
              <a:t>th</a:t>
            </a:r>
            <a:r>
              <a:rPr lang="en-US" dirty="0"/>
              <a:t>/ every day in 8</a:t>
            </a:r>
            <a:r>
              <a:rPr lang="en-US" baseline="30000" dirty="0"/>
              <a:t>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Choice of French or Spanish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Two year Course Completes the HS Level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3600" dirty="0"/>
              <a:t>Details of the Physical Education Program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Physical Education </a:t>
            </a:r>
            <a:r>
              <a:rPr lang="en-US" sz="3200" dirty="0"/>
              <a:t>is every other </a:t>
            </a:r>
            <a:r>
              <a:rPr lang="en-US" sz="3200" dirty="0" smtClean="0"/>
              <a:t>day, all year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Students must wear running </a:t>
            </a:r>
            <a:r>
              <a:rPr lang="en-US" sz="3200" dirty="0" smtClean="0"/>
              <a:t>sneakers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 jeans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Change of shirt is </a:t>
            </a:r>
            <a:r>
              <a:rPr lang="en-US" sz="3200" dirty="0" smtClean="0"/>
              <a:t>necessary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Students must change to receive participation grade for each day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4302</TotalTime>
  <Words>930</Words>
  <Application>Microsoft Office PowerPoint</Application>
  <PresentationFormat>On-screen Show (4:3)</PresentationFormat>
  <Paragraphs>158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Scheduling and Registration  2015-2016 Parent Information Evening  Grade 5</vt:lpstr>
      <vt:lpstr>What makes a school a  middle school?</vt:lpstr>
      <vt:lpstr>How is the Middle School day structured? </vt:lpstr>
      <vt:lpstr>Academic Program - Grade 5</vt:lpstr>
      <vt:lpstr>Unified Arts Program - Grade 5</vt:lpstr>
      <vt:lpstr>Academic Intervention Classes</vt:lpstr>
      <vt:lpstr>Details on our Music Program </vt:lpstr>
      <vt:lpstr>Details on the World Language Program</vt:lpstr>
      <vt:lpstr>Details of the Physical Education Program</vt:lpstr>
      <vt:lpstr>Every Child is Supported</vt:lpstr>
      <vt:lpstr>For the Gifted Learner</vt:lpstr>
      <vt:lpstr>Special Education</vt:lpstr>
      <vt:lpstr>Integrated Technology Program</vt:lpstr>
      <vt:lpstr>Parent Conferences</vt:lpstr>
      <vt:lpstr>Health Office Information</vt:lpstr>
      <vt:lpstr>Attendance Information</vt:lpstr>
      <vt:lpstr>After-School Activities</vt:lpstr>
      <vt:lpstr>Transition Planning</vt:lpstr>
      <vt:lpstr>How are Students Placed on Teams</vt:lpstr>
      <vt:lpstr>Scheduling Process</vt:lpstr>
      <vt:lpstr>What is difficult for 5th graders the first week of school?</vt:lpstr>
      <vt:lpstr>Stay Connected!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HKMS Back to School Night</dc:title>
  <dc:creator>Permitting and Health</dc:creator>
  <cp:lastModifiedBy>Degnan, Rebecca</cp:lastModifiedBy>
  <cp:revision>35</cp:revision>
  <cp:lastPrinted>2015-04-29T12:48:59Z</cp:lastPrinted>
  <dcterms:created xsi:type="dcterms:W3CDTF">1995-05-28T16:14:30Z</dcterms:created>
  <dcterms:modified xsi:type="dcterms:W3CDTF">2015-05-04T17:37:54Z</dcterms:modified>
</cp:coreProperties>
</file>